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475" r:id="rId4"/>
    <p:sldId id="480" r:id="rId5"/>
    <p:sldId id="352" r:id="rId6"/>
    <p:sldId id="454" r:id="rId7"/>
    <p:sldId id="458" r:id="rId8"/>
    <p:sldId id="457" r:id="rId9"/>
    <p:sldId id="452" r:id="rId10"/>
    <p:sldId id="379" r:id="rId11"/>
    <p:sldId id="453" r:id="rId12"/>
    <p:sldId id="456" r:id="rId13"/>
    <p:sldId id="455" r:id="rId14"/>
    <p:sldId id="459" r:id="rId15"/>
    <p:sldId id="417" r:id="rId16"/>
    <p:sldId id="460" r:id="rId17"/>
    <p:sldId id="418" r:id="rId18"/>
    <p:sldId id="421" r:id="rId19"/>
    <p:sldId id="419" r:id="rId20"/>
    <p:sldId id="423" r:id="rId21"/>
    <p:sldId id="424" r:id="rId22"/>
    <p:sldId id="422" r:id="rId23"/>
    <p:sldId id="463" r:id="rId24"/>
    <p:sldId id="420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69" r:id="rId33"/>
    <p:sldId id="465" r:id="rId34"/>
    <p:sldId id="466" r:id="rId35"/>
    <p:sldId id="464" r:id="rId36"/>
    <p:sldId id="470" r:id="rId37"/>
    <p:sldId id="471" r:id="rId38"/>
    <p:sldId id="472" r:id="rId39"/>
    <p:sldId id="468" r:id="rId40"/>
    <p:sldId id="461" r:id="rId41"/>
    <p:sldId id="462" r:id="rId42"/>
    <p:sldId id="448" r:id="rId43"/>
    <p:sldId id="486" r:id="rId44"/>
    <p:sldId id="467" r:id="rId45"/>
    <p:sldId id="442" r:id="rId46"/>
    <p:sldId id="443" r:id="rId47"/>
    <p:sldId id="444" r:id="rId48"/>
    <p:sldId id="445" r:id="rId49"/>
    <p:sldId id="446" r:id="rId50"/>
    <p:sldId id="447" r:id="rId51"/>
    <p:sldId id="473" r:id="rId52"/>
    <p:sldId id="474" r:id="rId53"/>
    <p:sldId id="47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46B7C"/>
    <a:srgbClr val="EDEDED"/>
    <a:srgbClr val="5A6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5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20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16CFC-9A1B-9141-8C94-9ED14AE76E0F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C15B6-A87D-684E-80CB-4269D58DC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6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5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D759-DC06-1446-A9C6-45C80C04F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BE66D-5D0E-7C4C-B391-2EE40EC8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8ACA-F056-6747-B3C1-4604EF21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7BAA-2A69-254B-8E27-543ADC96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666E-953E-994A-9F85-5A0D4398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082D-8400-594C-883B-5FD1068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9C9C8-6900-484F-A767-C52FB06C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4CB3-AB25-0D4F-A8EB-DB64F16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A7CD-58D4-114B-AA3D-B17B9F42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6A58-2CDE-B24D-BB96-DC0EC20C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6A813-0DA3-1B4C-A5A1-73E0CA97F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2D73-87B1-EF4B-8C68-03E4D9EF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F376-69EB-9C4D-B07F-3E62AE64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22610-BF9B-9049-9C89-EF3F858D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3425-A57A-9546-988B-F69711BE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4C53-F298-F04B-9943-5659BEC9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6FDF-EE8C-0D4E-9DA2-DDEA7B6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1A35-903B-4A4E-9195-5B1AA87E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68E0-63B1-794F-9B0A-3CF2F6EF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ABE7-38C6-344F-BCE1-B3CF89F4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FB2F-2EF9-7345-A1AC-B4A44ADE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7FDCD-C461-6F41-B87D-3DB1C0A3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2B45-01C2-E847-825F-5CCD3464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FAAB-9715-CE4C-A5D5-D9F0BB3F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039BD-7F37-4E41-BCAE-861F9A4E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BB7F-34E9-1D4B-8BCB-43C81391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5E4E-CB66-F84C-9317-A591FA56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938E4-4BC3-AD4D-B514-8727C1A5A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4844-F868-344B-8D21-5BE5AC9C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66BA5-BF7A-A14A-A89A-C6A76D52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3E8BC-79AC-5A40-A06D-2E249EAA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BB29-600C-F745-90A4-C693E15F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B071-91E6-F242-B16A-7E0BB952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56C0A-27B1-D64C-BCF5-1E6B3086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5B23B-F280-9D40-8839-271FBED50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5C6D4-8E14-9045-8527-9B0043A2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6B0C7-3C3D-5F43-959D-A496FF36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B3D35-6751-CF4F-A786-CA641AC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2DF-FB87-A84C-8088-B0BB5E47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7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5AA-686F-B946-AD88-D5A9CD0A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B288-6717-D046-9806-18331ECC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6B29-D418-2E46-B2E5-998424B3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478E-6F2C-C543-BAFD-8C322AC2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6E30D-706D-834F-B2CF-32BB428E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F6D0E-294C-9C4F-837F-74B6A2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7CAC-8BC8-024B-9C0F-2F16AF2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7AA3-0A95-2A45-9563-11DC8362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5663-4C53-1C42-9B38-3A2E931E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96502-462C-E843-9CE8-11C186AE3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418E-2799-304A-A44C-6C43025B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A40D-2343-8049-805F-02C54787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5BFB-932D-D041-9610-2985529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0218-F6C1-A849-A324-9D3DF157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F8A6C-715F-7D4A-98FA-FF5D17945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04359-4B7D-3949-8E5A-763913F0F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6D3F8-51FB-1E4C-A09D-80D839DF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425B1-3CFB-AF4E-B2D1-4E0F46B8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FB11B-A2EA-EF45-B654-5FF08B1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4B33F-DC7B-C44E-A297-37AA9088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D9431-5726-8948-93A8-24A230D7B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9129-ECE6-6E45-929B-02DA6C4BC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18A8-637D-E441-B367-1DD3FA95E8E2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A386-FE52-E849-8D55-DF080F57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19A8-C597-9640-9A89-FF5B17F6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neo4j.com/docs/cypher-manual/current/clauses/crea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62F8DD-27EE-5D42-8625-7C314B9B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9785"/>
            <a:ext cx="12192000" cy="78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2301A-838D-5348-A3E9-900A2062E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Graph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4E11A-A170-4246-82DF-C62EC70E2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COMP / IT 420 Lecture 12</a:t>
            </a:r>
          </a:p>
          <a:p>
            <a:r>
              <a:rPr lang="en-US" dirty="0"/>
              <a:t>April 19</a:t>
            </a:r>
            <a:r>
              <a:rPr lang="en-US" baseline="30000" dirty="0"/>
              <a:t>th</a:t>
            </a:r>
            <a:r>
              <a:rPr lang="en-US" dirty="0"/>
              <a:t>, 2021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0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37E55-0751-D34F-BFC6-605E84E6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79C6-4728-0C4C-BDD1-1E0D7DD4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7314-6D9E-A94E-B5DE-CEC2BC87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Labeled property graph is the basic data organization structure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Nodes contain properties (key-value pairs)</a:t>
            </a:r>
          </a:p>
          <a:p>
            <a:pPr marL="514350" indent="-514350">
              <a:buAutoNum type="arabicPeriod"/>
            </a:pPr>
            <a:r>
              <a:rPr lang="en-US" dirty="0"/>
              <a:t>Nodes can be labeled with one or more labels</a:t>
            </a:r>
          </a:p>
          <a:p>
            <a:pPr marL="514350" indent="-514350">
              <a:buAutoNum type="arabicPeriod"/>
            </a:pPr>
            <a:r>
              <a:rPr lang="en-US" dirty="0"/>
              <a:t>Relationships are named and directed (asymmetric)</a:t>
            </a:r>
          </a:p>
          <a:p>
            <a:pPr marL="514350" indent="-514350">
              <a:buAutoNum type="arabicPeriod"/>
            </a:pPr>
            <a:r>
              <a:rPr lang="en-US" dirty="0"/>
              <a:t>Relationships can also contain properties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4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0E13B2-C2DB-9D4D-9054-6A30DAB0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" y="0"/>
            <a:ext cx="6075759" cy="685800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D2F3F8B7-394E-AF4E-B7E8-95E172B50A4C}"/>
              </a:ext>
            </a:extLst>
          </p:cNvPr>
          <p:cNvSpPr/>
          <p:nvPr/>
        </p:nvSpPr>
        <p:spPr>
          <a:xfrm>
            <a:off x="4536831" y="681037"/>
            <a:ext cx="1289539" cy="1992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783D7ADD-FA38-594E-8058-B99E8099D9CC}"/>
              </a:ext>
            </a:extLst>
          </p:cNvPr>
          <p:cNvSpPr/>
          <p:nvPr/>
        </p:nvSpPr>
        <p:spPr>
          <a:xfrm>
            <a:off x="5322278" y="1245454"/>
            <a:ext cx="1289539" cy="1992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B9AE966-92EE-7E43-A3B1-00C472F7232D}"/>
              </a:ext>
            </a:extLst>
          </p:cNvPr>
          <p:cNvSpPr/>
          <p:nvPr/>
        </p:nvSpPr>
        <p:spPr>
          <a:xfrm>
            <a:off x="2413350" y="4690330"/>
            <a:ext cx="1289539" cy="1992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DEAF7DE4-1BDB-E944-AB55-00AE1F609DA8}"/>
              </a:ext>
            </a:extLst>
          </p:cNvPr>
          <p:cNvSpPr/>
          <p:nvPr/>
        </p:nvSpPr>
        <p:spPr>
          <a:xfrm rot="2433853">
            <a:off x="3337445" y="2404328"/>
            <a:ext cx="1289539" cy="1992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78CAE-FA78-0A4D-91CA-DDB2A032871F}"/>
              </a:ext>
            </a:extLst>
          </p:cNvPr>
          <p:cNvSpPr txBox="1"/>
          <p:nvPr/>
        </p:nvSpPr>
        <p:spPr>
          <a:xfrm>
            <a:off x="6283569" y="539262"/>
            <a:ext cx="112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Edge 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BA6A5-455E-5848-9B73-6658F1482A28}"/>
              </a:ext>
            </a:extLst>
          </p:cNvPr>
          <p:cNvSpPr txBox="1"/>
          <p:nvPr/>
        </p:nvSpPr>
        <p:spPr>
          <a:xfrm>
            <a:off x="6729046" y="1160434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Node label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B4017-9C25-9445-A86F-EE10913CBDB0}"/>
              </a:ext>
            </a:extLst>
          </p:cNvPr>
          <p:cNvSpPr txBox="1"/>
          <p:nvPr/>
        </p:nvSpPr>
        <p:spPr>
          <a:xfrm>
            <a:off x="4484328" y="2814301"/>
            <a:ext cx="535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Directional </a:t>
            </a:r>
          </a:p>
          <a:p>
            <a:r>
              <a:rPr lang="en-US" dirty="0">
                <a:latin typeface="Garamond" panose="02020404030301010803" pitchFamily="18" charset="0"/>
              </a:rPr>
              <a:t>Ruth and Harry follow each other, Ruth only follows Billy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A5A73F-ED82-2C48-A389-70252900D5B4}"/>
              </a:ext>
            </a:extLst>
          </p:cNvPr>
          <p:cNvSpPr txBox="1"/>
          <p:nvPr/>
        </p:nvSpPr>
        <p:spPr>
          <a:xfrm>
            <a:off x="3702889" y="4605318"/>
            <a:ext cx="151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Node property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5D6166-6D14-E14D-9C10-2AC422B118AC}"/>
              </a:ext>
            </a:extLst>
          </p:cNvPr>
          <p:cNvSpPr txBox="1"/>
          <p:nvPr/>
        </p:nvSpPr>
        <p:spPr>
          <a:xfrm>
            <a:off x="274623" y="780683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timestamp: “2020-04-27”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9F42C220-7E73-8E4F-812E-D5B8B6FBB89A}"/>
              </a:ext>
            </a:extLst>
          </p:cNvPr>
          <p:cNvSpPr/>
          <p:nvPr/>
        </p:nvSpPr>
        <p:spPr>
          <a:xfrm rot="5400000">
            <a:off x="225106" y="1707679"/>
            <a:ext cx="1446293" cy="1463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D36300-5B8D-B848-B520-70403D2D1C1D}"/>
              </a:ext>
            </a:extLst>
          </p:cNvPr>
          <p:cNvSpPr txBox="1"/>
          <p:nvPr/>
        </p:nvSpPr>
        <p:spPr>
          <a:xfrm>
            <a:off x="228609" y="2503974"/>
            <a:ext cx="1292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Relationship</a:t>
            </a:r>
          </a:p>
          <a:p>
            <a:r>
              <a:rPr lang="en-US" dirty="0">
                <a:latin typeface="Garamond" panose="02020404030301010803" pitchFamily="18" charset="0"/>
              </a:rPr>
              <a:t>property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0CE84A-F26A-6047-8C57-0AAA34B73B07}"/>
              </a:ext>
            </a:extLst>
          </p:cNvPr>
          <p:cNvCxnSpPr/>
          <p:nvPr/>
        </p:nvCxnSpPr>
        <p:spPr>
          <a:xfrm>
            <a:off x="2297509" y="993606"/>
            <a:ext cx="115841" cy="149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0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2" grpId="0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79C6-4728-0C4C-BDD1-1E0D7DD4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7314-6D9E-A94E-B5DE-CEC2BC87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Schema-less, no internal enforcement of labeling or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database for all graphs. If there are no relationships then nodes will not be traversed.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Uses Cypher Graph Query Language (GQL) to run queries.</a:t>
            </a:r>
          </a:p>
        </p:txBody>
      </p:sp>
    </p:spTree>
    <p:extLst>
      <p:ext uri="{BB962C8B-B14F-4D97-AF65-F5344CB8AC3E}">
        <p14:creationId xmlns:p14="http://schemas.microsoft.com/office/powerpoint/2010/main" val="295544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96F2-6042-EA4A-BBB8-B2917F94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95A2-76E2-AD47-8955-F58C835FF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Instead of translating graph-like connections into RDBMS or document stores, just embed the graph directly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Logical and physical model are very similar in native graph stores. This is good if you are wanting to work exclusively with graph-like data.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not good if you are trying to model other forms of data that are more conducive to lists, documents or that do not have lots of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1246337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5B00-AF59-2C41-8C97-614CBBCF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Cypher GQL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85D3-BDE3-7841-8E25-8D59CAFE7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Declarative Graph Querying Language (GQL)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DML for graph databases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Great for complex relationship queries that elude other DML languages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Immediate application of graph algorithms and search without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F6DF0-57E0-8648-82AF-CA24737D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5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5826-5127-9849-A504-91EAF8B2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4AC9-0C3E-0042-A40C-1B5BEE58A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8D9DD-ADCA-6646-8EDF-9D11054F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8600"/>
            <a:ext cx="10312400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68694-23E5-6A4C-BE2C-172E7AD0B7B1}"/>
              </a:ext>
            </a:extLst>
          </p:cNvPr>
          <p:cNvSpPr txBox="1"/>
          <p:nvPr/>
        </p:nvSpPr>
        <p:spPr>
          <a:xfrm>
            <a:off x="2708031" y="5438299"/>
            <a:ext cx="714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emil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)&lt;-[:KNOWS]-(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jim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)-[:KNOWS]-&gt;(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)-[:KNOWS]-&gt;(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emil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FDD96-C82B-1447-8961-4AE112E80FBE}"/>
              </a:ext>
            </a:extLst>
          </p:cNvPr>
          <p:cNvSpPr txBox="1"/>
          <p:nvPr/>
        </p:nvSpPr>
        <p:spPr>
          <a:xfrm>
            <a:off x="2201482" y="5932696"/>
            <a:ext cx="8162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emil:Person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name:”Emil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”})&lt;-[:KNOWS]-(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jim:Person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name:”Jim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”})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-[:KNOWS]-&gt;(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ian:Person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{name:”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”})-[:KNOWS]-&gt;(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emil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9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0668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Example Movie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8BFDA-6145-174E-AFF3-0E8F05FB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40117"/>
            <a:ext cx="6261100" cy="47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32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836A7-8445-9545-B89A-6D87AF56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84" y="-246185"/>
            <a:ext cx="12219084" cy="77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0F6CF-77E6-CF43-89FE-7BBF577E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131944"/>
            <a:ext cx="8229599" cy="6305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066800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(n) return n</a:t>
            </a:r>
          </a:p>
        </p:txBody>
      </p:sp>
    </p:spTree>
    <p:extLst>
      <p:ext uri="{BB962C8B-B14F-4D97-AF65-F5344CB8AC3E}">
        <p14:creationId xmlns:p14="http://schemas.microsoft.com/office/powerpoint/2010/main" val="178530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BA9A-507C-7349-87CC-CCABBDA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Updates and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4742E-BB6D-6540-B02E-EF32ECC0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Homework 4 </a:t>
            </a:r>
            <a:r>
              <a:rPr lang="en-US" b="1" dirty="0">
                <a:latin typeface="Garamond" panose="02020404030301010803" pitchFamily="18" charset="0"/>
              </a:rPr>
              <a:t>Concurrency</a:t>
            </a:r>
            <a:r>
              <a:rPr lang="en-US" dirty="0">
                <a:latin typeface="Garamond" panose="02020404030301010803" pitchFamily="18" charset="0"/>
              </a:rPr>
              <a:t> is due tomorrow night, Tuesday, April 20</a:t>
            </a:r>
            <a:r>
              <a:rPr lang="en-US" baseline="30000" dirty="0">
                <a:latin typeface="Garamond" panose="02020404030301010803" pitchFamily="18" charset="0"/>
              </a:rPr>
              <a:t>th</a:t>
            </a: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La</a:t>
            </a:r>
            <a:r>
              <a:rPr lang="en-US" dirty="0"/>
              <a:t>b this week will be mostly focused on project feedback. This will consist of individual team meetings to talk through your design docs. 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01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A4881-BF02-2041-AB83-2C9DBD95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75" y="136525"/>
            <a:ext cx="7221025" cy="6771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4092"/>
            <a:ext cx="8229600" cy="1066800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return p</a:t>
            </a:r>
          </a:p>
        </p:txBody>
      </p:sp>
    </p:spTree>
    <p:extLst>
      <p:ext uri="{BB962C8B-B14F-4D97-AF65-F5344CB8AC3E}">
        <p14:creationId xmlns:p14="http://schemas.microsoft.com/office/powerpoint/2010/main" val="320238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066800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m:Movie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return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45614-7559-3647-BE66-763FC5E5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49" y="1434622"/>
            <a:ext cx="5309502" cy="511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066800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 return tom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6C791-4C8A-834C-829B-FB6E1E3E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78050"/>
            <a:ext cx="723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8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066800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 return tom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6C791-4C8A-834C-829B-FB6E1E3E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78050"/>
            <a:ext cx="7239000" cy="3721100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0A63B89D-B0A8-6A47-9562-6CE1004AB914}"/>
              </a:ext>
            </a:extLst>
          </p:cNvPr>
          <p:cNvSpPr/>
          <p:nvPr/>
        </p:nvSpPr>
        <p:spPr>
          <a:xfrm>
            <a:off x="4406630" y="1313234"/>
            <a:ext cx="379379" cy="1138136"/>
          </a:xfrm>
          <a:prstGeom prst="upArrow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D4FB3-83DC-D941-B2AD-24C03051A405}"/>
              </a:ext>
            </a:extLst>
          </p:cNvPr>
          <p:cNvSpPr txBox="1"/>
          <p:nvPr/>
        </p:nvSpPr>
        <p:spPr>
          <a:xfrm>
            <a:off x="981643" y="2495304"/>
            <a:ext cx="7341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”tom” is anchored to a specific set of nodes, those with name = “Tom Hanks”</a:t>
            </a:r>
          </a:p>
          <a:p>
            <a:endParaRPr lang="en-US" dirty="0">
              <a:solidFill>
                <a:srgbClr val="DADADA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In this case, there is only one Tom Hanks (as there should be, national treasure).</a:t>
            </a:r>
          </a:p>
          <a:p>
            <a:endParaRPr lang="en-US" dirty="0">
              <a:solidFill>
                <a:srgbClr val="DADADA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This node is “bound” to the name “tom”.</a:t>
            </a:r>
          </a:p>
        </p:txBody>
      </p:sp>
    </p:spTree>
    <p:extLst>
      <p:ext uri="{BB962C8B-B14F-4D97-AF65-F5344CB8AC3E}">
        <p14:creationId xmlns:p14="http://schemas.microsoft.com/office/powerpoint/2010/main" val="241983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57200"/>
            <a:ext cx="8534400" cy="1066800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Hanks”})--(m) return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tom,m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11FF6-8B1E-F44C-BB4F-A722DA86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574800"/>
            <a:ext cx="5448300" cy="4927600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B68193C4-6059-004D-BD3E-F12D3FEBC534}"/>
              </a:ext>
            </a:extLst>
          </p:cNvPr>
          <p:cNvSpPr/>
          <p:nvPr/>
        </p:nvSpPr>
        <p:spPr>
          <a:xfrm rot="18487330">
            <a:off x="7248685" y="980334"/>
            <a:ext cx="379379" cy="1138136"/>
          </a:xfrm>
          <a:prstGeom prst="upArrow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79CAC-FBFF-0F47-B808-1559E27609FC}"/>
              </a:ext>
            </a:extLst>
          </p:cNvPr>
          <p:cNvSpPr txBox="1"/>
          <p:nvPr/>
        </p:nvSpPr>
        <p:spPr>
          <a:xfrm>
            <a:off x="8130746" y="1952368"/>
            <a:ext cx="326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”any” relationship of “any” length</a:t>
            </a:r>
          </a:p>
        </p:txBody>
      </p:sp>
    </p:spTree>
    <p:extLst>
      <p:ext uri="{BB962C8B-B14F-4D97-AF65-F5344CB8AC3E}">
        <p14:creationId xmlns:p14="http://schemas.microsoft.com/office/powerpoint/2010/main" val="358554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57200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Hanks”})-[:DIRECTED]-&gt;(m) return tom,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DABD9-B005-1844-B486-A3FA978B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752601"/>
            <a:ext cx="3606800" cy="42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57200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Hanks”})-[:DIRECTED]-&gt;(m) return tom,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DABD9-B005-1844-B486-A3FA978B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752601"/>
            <a:ext cx="3606800" cy="4265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96BC9-DB62-9247-97D0-9E11F44A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524000"/>
            <a:ext cx="3149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57200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Hanks”})-[:DIRECTED]-&gt;(m)&lt;-[:ACTED_IN]-(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tom, m, 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E9FB6-3B1D-9D4E-8B32-BCB128AB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828800"/>
            <a:ext cx="3962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448" y="2362200"/>
            <a:ext cx="8534400" cy="1905000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Hanks”})-[:DIRECTED]-&gt;(m)&lt;-[:ACTED_IN]-(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tom, m, 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9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448" y="2362200"/>
            <a:ext cx="8534400" cy="1905000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8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BA9A-507C-7349-87CC-CCABBDA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Updates and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4742E-BB6D-6540-B02E-EF32ECC0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last (optional) homework assignment will be released on Wednesday. It can be completed up until the end of the semester on Sunday May 16</a:t>
            </a:r>
            <a:r>
              <a:rPr lang="en-US" baseline="30000" dirty="0"/>
              <a:t>th</a:t>
            </a:r>
            <a:r>
              <a:rPr lang="en-US" dirty="0"/>
              <a:t>, 2021.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mainly focuses on more advanced problems with both Mongo and Neo4j.  </a:t>
            </a:r>
          </a:p>
        </p:txBody>
      </p:sp>
    </p:spTree>
    <p:extLst>
      <p:ext uri="{BB962C8B-B14F-4D97-AF65-F5344CB8AC3E}">
        <p14:creationId xmlns:p14="http://schemas.microsoft.com/office/powerpoint/2010/main" val="26680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448" y="2362200"/>
            <a:ext cx="8534400" cy="1905000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-[:DIRECTED]-&gt;(m)&lt;-[:ACTED_IN]-(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25228E-9B3D-0A43-9290-E59719B5E6E3}"/>
              </a:ext>
            </a:extLst>
          </p:cNvPr>
          <p:cNvSpPr txBox="1">
            <a:spLocks/>
          </p:cNvSpPr>
          <p:nvPr/>
        </p:nvSpPr>
        <p:spPr bwMode="auto">
          <a:xfrm>
            <a:off x="1905000" y="762000"/>
            <a:ext cx="8534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8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AF5439-6881-9C4F-9E79-C9550EC28A68}"/>
              </a:ext>
            </a:extLst>
          </p:cNvPr>
          <p:cNvCxnSpPr/>
          <p:nvPr/>
        </p:nvCxnSpPr>
        <p:spPr>
          <a:xfrm flipV="1">
            <a:off x="3352800" y="3619500"/>
            <a:ext cx="0" cy="1295400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89C2F7-4481-1F4A-AADE-A44354C6441F}"/>
              </a:ext>
            </a:extLst>
          </p:cNvPr>
          <p:cNvCxnSpPr/>
          <p:nvPr/>
        </p:nvCxnSpPr>
        <p:spPr>
          <a:xfrm flipV="1">
            <a:off x="4953000" y="3619500"/>
            <a:ext cx="0" cy="1295400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3EFE12-A50A-C147-873C-D0CAC5A2B037}"/>
              </a:ext>
            </a:extLst>
          </p:cNvPr>
          <p:cNvCxnSpPr/>
          <p:nvPr/>
        </p:nvCxnSpPr>
        <p:spPr>
          <a:xfrm flipV="1">
            <a:off x="6705600" y="3619500"/>
            <a:ext cx="0" cy="1295400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7AA403-023E-6F45-BF93-EA210E380D20}"/>
              </a:ext>
            </a:extLst>
          </p:cNvPr>
          <p:cNvCxnSpPr/>
          <p:nvPr/>
        </p:nvCxnSpPr>
        <p:spPr>
          <a:xfrm flipV="1">
            <a:off x="8915400" y="3619500"/>
            <a:ext cx="0" cy="1295400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B424D1-2372-4D45-AAB1-11711C748ED6}"/>
              </a:ext>
            </a:extLst>
          </p:cNvPr>
          <p:cNvSpPr txBox="1"/>
          <p:nvPr/>
        </p:nvSpPr>
        <p:spPr>
          <a:xfrm>
            <a:off x="2715187" y="5148589"/>
            <a:ext cx="12971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typed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directed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00365-07D3-5D46-9CA0-AA7FB3E5E973}"/>
              </a:ext>
            </a:extLst>
          </p:cNvPr>
          <p:cNvSpPr txBox="1"/>
          <p:nvPr/>
        </p:nvSpPr>
        <p:spPr>
          <a:xfrm>
            <a:off x="4386782" y="5148591"/>
            <a:ext cx="11823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generic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54F58-F018-1F48-B09D-0D208CA8D123}"/>
              </a:ext>
            </a:extLst>
          </p:cNvPr>
          <p:cNvSpPr txBox="1"/>
          <p:nvPr/>
        </p:nvSpPr>
        <p:spPr>
          <a:xfrm>
            <a:off x="8395867" y="5148590"/>
            <a:ext cx="1039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typed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F2DDF-D93A-7D4A-B742-A94B98BCB849}"/>
              </a:ext>
            </a:extLst>
          </p:cNvPr>
          <p:cNvSpPr txBox="1"/>
          <p:nvPr/>
        </p:nvSpPr>
        <p:spPr>
          <a:xfrm>
            <a:off x="6057025" y="5164345"/>
            <a:ext cx="12971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typed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directed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663514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448" y="2362200"/>
            <a:ext cx="8534400" cy="1905000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-[:DIRECTED]-&gt;(m)&lt;-[:ACTED_IN]-(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25228E-9B3D-0A43-9290-E59719B5E6E3}"/>
              </a:ext>
            </a:extLst>
          </p:cNvPr>
          <p:cNvSpPr txBox="1">
            <a:spLocks/>
          </p:cNvSpPr>
          <p:nvPr/>
        </p:nvSpPr>
        <p:spPr bwMode="auto">
          <a:xfrm>
            <a:off x="1905000" y="762000"/>
            <a:ext cx="8534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8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75E47-C019-5743-9562-632E2D98DD47}"/>
              </a:ext>
            </a:extLst>
          </p:cNvPr>
          <p:cNvSpPr/>
          <p:nvPr/>
        </p:nvSpPr>
        <p:spPr>
          <a:xfrm>
            <a:off x="4276960" y="4724400"/>
            <a:ext cx="3339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tom, m, 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491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57200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Hanks”})-[:DIRECTED]-&gt;()&lt;-[:ACTED_IN]-(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tom, 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B1BA4-4464-154F-9BC2-4260ED6E1883}"/>
              </a:ext>
            </a:extLst>
          </p:cNvPr>
          <p:cNvCxnSpPr>
            <a:cxnSpLocks/>
          </p:cNvCxnSpPr>
          <p:nvPr/>
        </p:nvCxnSpPr>
        <p:spPr>
          <a:xfrm flipV="1">
            <a:off x="7399506" y="950442"/>
            <a:ext cx="0" cy="884406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F33BAC-0B0C-3A48-9B28-819432C73B35}"/>
              </a:ext>
            </a:extLst>
          </p:cNvPr>
          <p:cNvSpPr txBox="1"/>
          <p:nvPr/>
        </p:nvSpPr>
        <p:spPr>
          <a:xfrm>
            <a:off x="7012791" y="1805662"/>
            <a:ext cx="3437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anonymous node</a:t>
            </a:r>
          </a:p>
          <a:p>
            <a:endParaRPr lang="en-US" dirty="0">
              <a:solidFill>
                <a:srgbClr val="DADADA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we don’t care about it specifically, </a:t>
            </a:r>
          </a:p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but want to use it to find other node</a:t>
            </a:r>
          </a:p>
        </p:txBody>
      </p:sp>
    </p:spTree>
    <p:extLst>
      <p:ext uri="{BB962C8B-B14F-4D97-AF65-F5344CB8AC3E}">
        <p14:creationId xmlns:p14="http://schemas.microsoft.com/office/powerpoint/2010/main" val="13712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57200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match(tom {name: “Tom Hanks”})-[:DIRECTED]-&gt;()&lt;-[:ACTED_IN]-(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tom, 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33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B1BA4-4464-154F-9BC2-4260ED6E1883}"/>
              </a:ext>
            </a:extLst>
          </p:cNvPr>
          <p:cNvCxnSpPr>
            <a:cxnSpLocks/>
          </p:cNvCxnSpPr>
          <p:nvPr/>
        </p:nvCxnSpPr>
        <p:spPr>
          <a:xfrm flipV="1">
            <a:off x="7399506" y="950442"/>
            <a:ext cx="0" cy="884406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F33BAC-0B0C-3A48-9B28-819432C73B35}"/>
              </a:ext>
            </a:extLst>
          </p:cNvPr>
          <p:cNvSpPr txBox="1"/>
          <p:nvPr/>
        </p:nvSpPr>
        <p:spPr>
          <a:xfrm>
            <a:off x="7012791" y="1805662"/>
            <a:ext cx="3437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anonymous node</a:t>
            </a:r>
          </a:p>
          <a:p>
            <a:endParaRPr lang="en-US" dirty="0">
              <a:solidFill>
                <a:srgbClr val="DADADA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we don’t care about it specifically, </a:t>
            </a:r>
          </a:p>
          <a:p>
            <a:r>
              <a:rPr lang="en-US" dirty="0">
                <a:solidFill>
                  <a:srgbClr val="DADADA"/>
                </a:solidFill>
                <a:latin typeface="Garamond" panose="02020404030301010803" pitchFamily="18" charset="0"/>
              </a:rPr>
              <a:t>but want to use it to find other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1D95B-9B26-5B43-B851-870ECBED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15" y="2113604"/>
            <a:ext cx="4851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96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BD8BA-045B-3941-AB0D-231059FA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18" y="1324361"/>
            <a:ext cx="5395563" cy="5214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57200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where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p.born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1960 return 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1F1BB-3584-AC4D-93C7-11C44142D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9" y="1524000"/>
            <a:ext cx="4843849" cy="1102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36525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)-[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r:ACTED_IN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]-&gt;() return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93452-FE9E-204B-95D2-F956D4E7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92" y="2358812"/>
            <a:ext cx="5522608" cy="44991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FE4353A-B07A-4B4D-BAC8-39E158FEB160}"/>
              </a:ext>
            </a:extLst>
          </p:cNvPr>
          <p:cNvSpPr txBox="1">
            <a:spLocks/>
          </p:cNvSpPr>
          <p:nvPr/>
        </p:nvSpPr>
        <p:spPr>
          <a:xfrm>
            <a:off x="1828800" y="714268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)-[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r:ACTED_IN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]-&gt;() return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r.roles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r.roles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726EA-4A33-A146-97B4-982881CE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2" y="2358811"/>
            <a:ext cx="5684196" cy="461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8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36525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)-[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r:ACTED_IN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]-&gt;() return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93452-FE9E-204B-95D2-F956D4E7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92" y="2358812"/>
            <a:ext cx="5522608" cy="44991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FE4353A-B07A-4B4D-BAC8-39E158FEB160}"/>
              </a:ext>
            </a:extLst>
          </p:cNvPr>
          <p:cNvSpPr txBox="1">
            <a:spLocks/>
          </p:cNvSpPr>
          <p:nvPr/>
        </p:nvSpPr>
        <p:spPr>
          <a:xfrm>
            <a:off x="1828800" y="714268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)-[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r:ACTED_IN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]-&gt;() return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r.roles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r.roles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726EA-4A33-A146-97B4-982881CE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2" y="2358811"/>
            <a:ext cx="5684196" cy="4617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378690-A8F8-E14D-948E-24E73656BF57}"/>
              </a:ext>
            </a:extLst>
          </p:cNvPr>
          <p:cNvSpPr/>
          <p:nvPr/>
        </p:nvSpPr>
        <p:spPr>
          <a:xfrm>
            <a:off x="6225702" y="4221804"/>
            <a:ext cx="1809345" cy="128405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73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314450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{name: “Hugo Weaving”})-[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r:ACTED_IN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]-&gt;(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m:Movie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return p, r,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9F9168-A7A4-AC42-88AF-AEF54B0E63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dirty="0">
                <a:solidFill>
                  <a:srgbClr val="DADADA"/>
                </a:solidFill>
              </a:rPr>
              <a:t>DISTINCT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E4789-840B-474D-B991-F2992AAB9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90" y="2578403"/>
            <a:ext cx="4267200" cy="397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0CA2A-18E1-F145-AFCB-277B8930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32" y="2842310"/>
            <a:ext cx="13125650" cy="35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800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)-[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r:ACTED_IN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]-&gt;() return distinct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r.roles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9F9168-A7A4-AC42-88AF-AEF54B0E63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dirty="0">
                <a:solidFill>
                  <a:srgbClr val="DADADA"/>
                </a:solidFill>
              </a:rPr>
              <a:t>DISTINCT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ABD05-4053-1A4F-B72B-313160230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859" y="2825363"/>
            <a:ext cx="6708861" cy="537399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6DB3F4C-4349-CD43-ABBC-3E4F6D33CDA6}"/>
              </a:ext>
            </a:extLst>
          </p:cNvPr>
          <p:cNvSpPr/>
          <p:nvPr/>
        </p:nvSpPr>
        <p:spPr>
          <a:xfrm>
            <a:off x="2594919" y="3793523"/>
            <a:ext cx="1902940" cy="395417"/>
          </a:xfrm>
          <a:prstGeom prst="rightArrow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55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4945-AB8A-A345-A836-BB0871E6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01794"/>
            <a:ext cx="8534400" cy="106680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where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p.born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1960 return count(p)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7DB7D-FAC2-274E-8B90-14B62D174FFB}"/>
              </a:ext>
            </a:extLst>
          </p:cNvPr>
          <p:cNvSpPr txBox="1">
            <a:spLocks/>
          </p:cNvSpPr>
          <p:nvPr/>
        </p:nvSpPr>
        <p:spPr>
          <a:xfrm>
            <a:off x="1828800" y="2895600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where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p.born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1960 return avg(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p.born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9F9168-A7A4-AC42-88AF-AEF54B0E63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dirty="0">
                <a:solidFill>
                  <a:srgbClr val="DADADA"/>
                </a:solidFill>
              </a:rPr>
              <a:t>Aggregation Functions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AD2D10-7A24-C449-8D7C-C1C108D58824}"/>
              </a:ext>
            </a:extLst>
          </p:cNvPr>
          <p:cNvSpPr txBox="1">
            <a:spLocks/>
          </p:cNvSpPr>
          <p:nvPr/>
        </p:nvSpPr>
        <p:spPr>
          <a:xfrm>
            <a:off x="1828800" y="3789407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where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p.born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1960 return min(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p.born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99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A316-03A5-3941-9891-E16CB308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6496-6C55-6840-8059-2200FD4B4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Graph Database Basics and Terminology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Neo4j and the Cypher Graph Query Language (GQL)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Graphs and Relational Modeling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Graph </a:t>
            </a:r>
            <a:r>
              <a:rPr lang="en-US"/>
              <a:t>Modeling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89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556D9-7F94-E54A-A61A-7F0EBFAA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DCCEE-AE6E-1D43-A88F-A56FF5883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9256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CREATE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shakespeare:Author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:'William',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:'Shakespeare'}),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juliusCaesar:Play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title:'Julius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Caesar'}),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shakespeare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)-[:WROTE_PLAY {year:1599}]-&gt;(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juliusCaesar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theTempest:Play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title:'The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Tempest'}),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shakespeare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)-[:WROTE_PLAY {year:1610}]-&gt;(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theTempest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6F717634-9093-834A-9B7F-89B0B823F491}"/>
              </a:ext>
            </a:extLst>
          </p:cNvPr>
          <p:cNvSpPr/>
          <p:nvPr/>
        </p:nvSpPr>
        <p:spPr>
          <a:xfrm rot="18976588">
            <a:off x="3301933" y="1460892"/>
            <a:ext cx="960208" cy="1428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11E354-AE16-0C4B-8609-4A6D8CF7A028}"/>
              </a:ext>
            </a:extLst>
          </p:cNvPr>
          <p:cNvSpPr txBox="1"/>
          <p:nvPr/>
        </p:nvSpPr>
        <p:spPr>
          <a:xfrm>
            <a:off x="4162144" y="964196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temporary label for query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0449CFE9-7487-2C4A-81B6-7A3E9EBF5E04}"/>
              </a:ext>
            </a:extLst>
          </p:cNvPr>
          <p:cNvSpPr/>
          <p:nvPr/>
        </p:nvSpPr>
        <p:spPr>
          <a:xfrm rot="1420671">
            <a:off x="2813537" y="4067163"/>
            <a:ext cx="3763108" cy="2461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88E5E66-B2F7-5F4C-9EFB-A6F6E22C6F21}"/>
              </a:ext>
            </a:extLst>
          </p:cNvPr>
          <p:cNvSpPr/>
          <p:nvPr/>
        </p:nvSpPr>
        <p:spPr>
          <a:xfrm rot="1433330">
            <a:off x="2440416" y="4837985"/>
            <a:ext cx="2500268" cy="23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EDACF-DE82-074C-9573-21AC00003F23}"/>
              </a:ext>
            </a:extLst>
          </p:cNvPr>
          <p:cNvSpPr txBox="1"/>
          <p:nvPr/>
        </p:nvSpPr>
        <p:spPr>
          <a:xfrm>
            <a:off x="6441283" y="4768456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shorthand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4924B-FB3C-0C47-B28E-B2E89EEF668C}"/>
              </a:ext>
            </a:extLst>
          </p:cNvPr>
          <p:cNvSpPr txBox="1"/>
          <p:nvPr/>
        </p:nvSpPr>
        <p:spPr>
          <a:xfrm>
            <a:off x="4848582" y="5379989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shorthand</a:t>
            </a:r>
          </a:p>
        </p:txBody>
      </p:sp>
    </p:spTree>
    <p:extLst>
      <p:ext uri="{BB962C8B-B14F-4D97-AF65-F5344CB8AC3E}">
        <p14:creationId xmlns:p14="http://schemas.microsoft.com/office/powerpoint/2010/main" val="7970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B90C-4A26-C14E-8D85-E39DE7A3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CONSTRAINT / INDEX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B6DE-EE44-804C-98C4-0BFB5C572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CREATE CONSTRAINT ON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p:Play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ASSERT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p.title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IS UNIQUE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Means for limiting insertion of duplicated data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INDEX ON :Person(name)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Allows for direct access to nodes for starting queries, otherwise would need to traverse entire graph</a:t>
            </a:r>
          </a:p>
        </p:txBody>
      </p:sp>
    </p:spTree>
    <p:extLst>
      <p:ext uri="{BB962C8B-B14F-4D97-AF65-F5344CB8AC3E}">
        <p14:creationId xmlns:p14="http://schemas.microsoft.com/office/powerpoint/2010/main" val="3216024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18DD2-1EB5-174B-A4F8-824687E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747DC-1DE4-034E-8FAA-F324DA730A17}"/>
              </a:ext>
            </a:extLst>
          </p:cNvPr>
          <p:cNvSpPr/>
          <p:nvPr/>
        </p:nvSpPr>
        <p:spPr>
          <a:xfrm>
            <a:off x="2371344" y="838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https://neo4j.com/docs/cypher-manual/current/clauses/create/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61B40-A239-C04C-AFE6-FB3A5F01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63400"/>
            <a:ext cx="9144000" cy="549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13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345C-3A9A-BA4A-8BA6-39972A22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DC577-4BEC-3140-A355-6E08FE14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a:Author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'William'})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a.firstname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'Billy',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a.eyecolor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'blue'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a</a:t>
            </a:r>
          </a:p>
        </p:txBody>
      </p:sp>
    </p:spTree>
    <p:extLst>
      <p:ext uri="{BB962C8B-B14F-4D97-AF65-F5344CB8AC3E}">
        <p14:creationId xmlns:p14="http://schemas.microsoft.com/office/powerpoint/2010/main" val="4204301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B90C-4A26-C14E-8D85-E39DE7A3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B6DE-EE44-804C-98C4-0BFB5C572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tom:Person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{name: “Tom Hanks”}) DELETE tom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Match to delete specific nodes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MATCH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tom:Person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{name: “Tom Hanks”}) DETACH DELETE tom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Delete node </a:t>
            </a:r>
            <a:r>
              <a:rPr lang="en-US">
                <a:cs typeface="Consolas" panose="020B0609020204030204" pitchFamily="49" charset="0"/>
              </a:rPr>
              <a:t>and relationships it is a part of</a:t>
            </a:r>
            <a:endParaRPr lang="en-US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935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401-A5D0-284A-A3E5-ED8D60C4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Graphs and Relational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6033-5306-8841-AC67-F7918E8E3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209800"/>
            <a:ext cx="8229600" cy="2819400"/>
          </a:xfrm>
        </p:spPr>
        <p:txBody>
          <a:bodyPr/>
          <a:lstStyle/>
          <a:p>
            <a:pPr marL="109537" indent="0">
              <a:buNone/>
            </a:pPr>
            <a:r>
              <a:rPr lang="en-US" sz="2400" dirty="0">
                <a:cs typeface="Consolas" panose="020B0609020204030204" pitchFamily="49" charset="0"/>
              </a:rPr>
              <a:t>Movies and People</a:t>
            </a:r>
          </a:p>
          <a:p>
            <a:pPr marL="109537" indent="0">
              <a:buNone/>
            </a:pPr>
            <a:endParaRPr lang="en-US" sz="2400" dirty="0"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>
                <a:cs typeface="Consolas" panose="020B0609020204030204" pitchFamily="49" charset="0"/>
              </a:rPr>
              <a:t>People ”acted in” or “directed” movies</a:t>
            </a:r>
          </a:p>
          <a:p>
            <a:pPr marL="109537" indent="0">
              <a:buNone/>
            </a:pPr>
            <a:endParaRPr lang="en-US" sz="2400" dirty="0"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>
                <a:cs typeface="Consolas" panose="020B0609020204030204" pitchFamily="49" charset="0"/>
              </a:rPr>
              <a:t>How to convert to a relation? </a:t>
            </a:r>
          </a:p>
          <a:p>
            <a:pPr marL="109537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5ADAF-DD52-B549-817A-0F940F51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19710C-95B8-9342-A53C-A0FC552A101F}"/>
              </a:ext>
            </a:extLst>
          </p:cNvPr>
          <p:cNvSpPr/>
          <p:nvPr/>
        </p:nvSpPr>
        <p:spPr>
          <a:xfrm>
            <a:off x="8001000" y="1752600"/>
            <a:ext cx="160020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Garamond" panose="02020404030301010803" pitchFamily="18" charset="0"/>
              </a:rPr>
              <a:t>Person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91CF28-4483-1E43-8E14-90076CCE582C}"/>
              </a:ext>
            </a:extLst>
          </p:cNvPr>
          <p:cNvSpPr/>
          <p:nvPr/>
        </p:nvSpPr>
        <p:spPr>
          <a:xfrm>
            <a:off x="8001000" y="4686300"/>
            <a:ext cx="160020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Movie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B9F43B-6AC1-944E-A049-45E1BE1C81A9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8235344" y="3118456"/>
            <a:ext cx="0" cy="180218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BFCEAF-D99B-C94A-B6A0-FA64CBCC8B77}"/>
              </a:ext>
            </a:extLst>
          </p:cNvPr>
          <p:cNvCxnSpPr>
            <a:stCxn id="7" idx="7"/>
            <a:endCxn id="5" idx="5"/>
          </p:cNvCxnSpPr>
          <p:nvPr/>
        </p:nvCxnSpPr>
        <p:spPr>
          <a:xfrm flipV="1">
            <a:off x="9366856" y="3118456"/>
            <a:ext cx="0" cy="1802188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616D45-E7F7-0F43-8D89-0FF500F4B5B8}"/>
              </a:ext>
            </a:extLst>
          </p:cNvPr>
          <p:cNvSpPr txBox="1"/>
          <p:nvPr/>
        </p:nvSpPr>
        <p:spPr>
          <a:xfrm rot="5400000">
            <a:off x="7323200" y="3798890"/>
            <a:ext cx="1450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ACTED_IN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9FFD1-48DF-8242-AB87-3EEBD35123F9}"/>
              </a:ext>
            </a:extLst>
          </p:cNvPr>
          <p:cNvSpPr txBox="1"/>
          <p:nvPr/>
        </p:nvSpPr>
        <p:spPr>
          <a:xfrm rot="5400000">
            <a:off x="8833036" y="381949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DIRECTED</a:t>
            </a:r>
          </a:p>
        </p:txBody>
      </p:sp>
    </p:spTree>
    <p:extLst>
      <p:ext uri="{BB962C8B-B14F-4D97-AF65-F5344CB8AC3E}">
        <p14:creationId xmlns:p14="http://schemas.microsoft.com/office/powerpoint/2010/main" val="1633092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401-A5D0-284A-A3E5-ED8D60C4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Graphs and Relational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5ADAF-DD52-B549-817A-0F940F51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48185-08F1-0C4F-923B-6AFC2FB86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981200"/>
            <a:ext cx="8500843" cy="2895600"/>
          </a:xfrm>
          <a:prstGeom prst="rect">
            <a:avLst/>
          </a:prstGeom>
          <a:solidFill>
            <a:srgbClr val="EDEDED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90A708-6618-184B-A027-1278613DE536}"/>
              </a:ext>
            </a:extLst>
          </p:cNvPr>
          <p:cNvSpPr/>
          <p:nvPr/>
        </p:nvSpPr>
        <p:spPr>
          <a:xfrm>
            <a:off x="4038600" y="1524000"/>
            <a:ext cx="6477000" cy="46482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C26410-F2F7-5E47-8D1A-7FBC3E04645E}"/>
              </a:ext>
            </a:extLst>
          </p:cNvPr>
          <p:cNvSpPr/>
          <p:nvPr/>
        </p:nvSpPr>
        <p:spPr>
          <a:xfrm>
            <a:off x="1905001" y="1690688"/>
            <a:ext cx="6477000" cy="162071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83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401-A5D0-284A-A3E5-ED8D60C4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Graphs and Relational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5ADAF-DD52-B549-817A-0F940F51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48185-08F1-0C4F-923B-6AFC2FB86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981200"/>
            <a:ext cx="8500843" cy="2895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90A708-6618-184B-A027-1278613DE536}"/>
              </a:ext>
            </a:extLst>
          </p:cNvPr>
          <p:cNvSpPr/>
          <p:nvPr/>
        </p:nvSpPr>
        <p:spPr>
          <a:xfrm>
            <a:off x="4038600" y="1524000"/>
            <a:ext cx="4224528" cy="46482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626EB-9894-F948-8210-27BBCC0377EB}"/>
              </a:ext>
            </a:extLst>
          </p:cNvPr>
          <p:cNvSpPr/>
          <p:nvPr/>
        </p:nvSpPr>
        <p:spPr>
          <a:xfrm>
            <a:off x="1786155" y="1616564"/>
            <a:ext cx="8741167" cy="1674691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3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401-A5D0-284A-A3E5-ED8D60C4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Graphs and Relational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5ADAF-DD52-B549-817A-0F940F51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48185-08F1-0C4F-923B-6AFC2FB86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981200"/>
            <a:ext cx="8500843" cy="2895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90A708-6618-184B-A027-1278613DE536}"/>
              </a:ext>
            </a:extLst>
          </p:cNvPr>
          <p:cNvSpPr/>
          <p:nvPr/>
        </p:nvSpPr>
        <p:spPr>
          <a:xfrm>
            <a:off x="4038600" y="3487614"/>
            <a:ext cx="4224528" cy="2895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1366A3-F677-7D48-A084-3AC0C4498A91}"/>
              </a:ext>
            </a:extLst>
          </p:cNvPr>
          <p:cNvSpPr/>
          <p:nvPr/>
        </p:nvSpPr>
        <p:spPr>
          <a:xfrm>
            <a:off x="7215554" y="1752600"/>
            <a:ext cx="1047574" cy="2895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14681-34A9-3042-89F5-69640172B1A5}"/>
              </a:ext>
            </a:extLst>
          </p:cNvPr>
          <p:cNvSpPr/>
          <p:nvPr/>
        </p:nvSpPr>
        <p:spPr>
          <a:xfrm>
            <a:off x="4038600" y="1866900"/>
            <a:ext cx="914400" cy="2895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C2A6F5-46D4-604E-A58A-25B02DC60F1A}"/>
              </a:ext>
            </a:extLst>
          </p:cNvPr>
          <p:cNvSpPr/>
          <p:nvPr/>
        </p:nvSpPr>
        <p:spPr>
          <a:xfrm>
            <a:off x="1872438" y="1981200"/>
            <a:ext cx="2265808" cy="132556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3BFFD-2A7C-C546-A8F3-7D92DFB5CE44}"/>
              </a:ext>
            </a:extLst>
          </p:cNvPr>
          <p:cNvSpPr/>
          <p:nvPr/>
        </p:nvSpPr>
        <p:spPr>
          <a:xfrm>
            <a:off x="8236428" y="1981199"/>
            <a:ext cx="2265808" cy="132556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81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401-A5D0-284A-A3E5-ED8D60C4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Graphs and Relational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5ADAF-DD52-B549-817A-0F940F51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48185-08F1-0C4F-923B-6AFC2FB86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981200"/>
            <a:ext cx="8500843" cy="2895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1366A3-F677-7D48-A084-3AC0C4498A91}"/>
              </a:ext>
            </a:extLst>
          </p:cNvPr>
          <p:cNvSpPr/>
          <p:nvPr/>
        </p:nvSpPr>
        <p:spPr>
          <a:xfrm>
            <a:off x="7239000" y="1981200"/>
            <a:ext cx="1024128" cy="247356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10DC9E-7B3B-D849-9370-E12F0FDC213E}"/>
              </a:ext>
            </a:extLst>
          </p:cNvPr>
          <p:cNvSpPr/>
          <p:nvPr/>
        </p:nvSpPr>
        <p:spPr>
          <a:xfrm>
            <a:off x="861646" y="1957753"/>
            <a:ext cx="4077990" cy="132556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5AD48-8788-1148-A2EC-1418C68D4622}"/>
              </a:ext>
            </a:extLst>
          </p:cNvPr>
          <p:cNvSpPr/>
          <p:nvPr/>
        </p:nvSpPr>
        <p:spPr>
          <a:xfrm>
            <a:off x="7227277" y="1957753"/>
            <a:ext cx="4077990" cy="132556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14681-34A9-3042-89F5-69640172B1A5}"/>
              </a:ext>
            </a:extLst>
          </p:cNvPr>
          <p:cNvSpPr/>
          <p:nvPr/>
        </p:nvSpPr>
        <p:spPr>
          <a:xfrm>
            <a:off x="4038600" y="2095499"/>
            <a:ext cx="914400" cy="235926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0A41E-6563-3846-9899-E05AD51A1AA7}"/>
              </a:ext>
            </a:extLst>
          </p:cNvPr>
          <p:cNvSpPr/>
          <p:nvPr/>
        </p:nvSpPr>
        <p:spPr>
          <a:xfrm>
            <a:off x="4038600" y="4665784"/>
            <a:ext cx="4224528" cy="132556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5AACF-8EF9-3746-BD45-F42D3ED1D126}"/>
              </a:ext>
            </a:extLst>
          </p:cNvPr>
          <p:cNvSpPr/>
          <p:nvPr/>
        </p:nvSpPr>
        <p:spPr>
          <a:xfrm>
            <a:off x="4050323" y="3478333"/>
            <a:ext cx="4224528" cy="9764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1881188" y="4286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rIns="0" bIns="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zh-CN" altLang="zh-CN" sz="5000" dirty="0">
              <a:solidFill>
                <a:srgbClr val="04617B"/>
              </a:solidFill>
              <a:latin typeface="Calibri" pitchFamily="34" charset="0"/>
            </a:endParaRP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1981200" y="1643064"/>
            <a:ext cx="8115300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71463" indent="-2714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ts val="65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endParaRPr lang="zh-CN" altLang="zh-CN" sz="2600" dirty="0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Graph Database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3374"/>
            <a:ext cx="8305800" cy="4897438"/>
          </a:xfrm>
        </p:spPr>
        <p:txBody>
          <a:bodyPr/>
          <a:lstStyle/>
          <a:p>
            <a:r>
              <a:rPr lang="en-US" altLang="en-US" dirty="0">
                <a:latin typeface="Garamond" panose="02020404030301010803" pitchFamily="18" charset="0"/>
              </a:rPr>
              <a:t>Uses graph structures for semantic queries with nodes, edges and properties to represent and store data. </a:t>
            </a:r>
          </a:p>
          <a:p>
            <a:r>
              <a:rPr lang="en-US" altLang="en-US" dirty="0">
                <a:latin typeface="Garamond" panose="02020404030301010803" pitchFamily="18" charset="0"/>
              </a:rPr>
              <a:t>Based on property-graph model:</a:t>
            </a:r>
          </a:p>
          <a:p>
            <a:pPr lvl="1"/>
            <a:r>
              <a:rPr lang="en-US" dirty="0">
                <a:solidFill>
                  <a:srgbClr val="3366FF"/>
                </a:solidFill>
                <a:latin typeface="Garamond" panose="02020404030301010803" pitchFamily="18" charset="0"/>
              </a:rPr>
              <a:t>Nodes</a:t>
            </a:r>
            <a:r>
              <a:rPr lang="en-US" dirty="0">
                <a:latin typeface="Garamond" panose="02020404030301010803" pitchFamily="18" charset="0"/>
              </a:rPr>
              <a:t> represent entities.</a:t>
            </a:r>
          </a:p>
          <a:p>
            <a:pPr lvl="1"/>
            <a:r>
              <a:rPr lang="en-US" dirty="0">
                <a:solidFill>
                  <a:srgbClr val="3366FF"/>
                </a:solidFill>
                <a:latin typeface="Garamond" panose="02020404030301010803" pitchFamily="18" charset="0"/>
              </a:rPr>
              <a:t>Properties</a:t>
            </a:r>
            <a:r>
              <a:rPr lang="en-US" dirty="0">
                <a:latin typeface="Garamond" panose="02020404030301010803" pitchFamily="18" charset="0"/>
              </a:rPr>
              <a:t> are characteristics of nodes. </a:t>
            </a:r>
          </a:p>
          <a:p>
            <a:pPr lvl="1"/>
            <a:r>
              <a:rPr lang="en-US" dirty="0">
                <a:solidFill>
                  <a:srgbClr val="3366FF"/>
                </a:solidFill>
                <a:latin typeface="Garamond" panose="02020404030301010803" pitchFamily="18" charset="0"/>
              </a:rPr>
              <a:t>Edges</a:t>
            </a:r>
            <a:r>
              <a:rPr lang="en-US" dirty="0">
                <a:latin typeface="Garamond" panose="02020404030301010803" pitchFamily="18" charset="0"/>
              </a:rPr>
              <a:t> connect nodes and represent relationships. </a:t>
            </a:r>
          </a:p>
          <a:p>
            <a:r>
              <a:rPr lang="en-US" dirty="0">
                <a:latin typeface="Garamond" panose="02020404030301010803" pitchFamily="18" charset="0"/>
              </a:rPr>
              <a:t>Important information is mostly stored in the edges. </a:t>
            </a:r>
          </a:p>
          <a:p>
            <a:r>
              <a:rPr lang="en-US" dirty="0">
                <a:latin typeface="Garamond" panose="02020404030301010803" pitchFamily="18" charset="0"/>
              </a:rPr>
              <a:t>Patterns emerge in examining the interconnections of nodes, properties, and edges.</a:t>
            </a:r>
            <a:endParaRPr lang="en-US" altLang="zh-C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17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401-A5D0-284A-A3E5-ED8D60C4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Graphs and Relational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5ADAF-DD52-B549-817A-0F940F51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48185-08F1-0C4F-923B-6AFC2FB86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981200"/>
            <a:ext cx="8500843" cy="289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107E19-60A7-F447-B1AD-D8C3E495DC2C}"/>
              </a:ext>
            </a:extLst>
          </p:cNvPr>
          <p:cNvSpPr/>
          <p:nvPr/>
        </p:nvSpPr>
        <p:spPr>
          <a:xfrm>
            <a:off x="861646" y="1957753"/>
            <a:ext cx="3569677" cy="132556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F7ECC7-F751-2F4C-88F2-83C2B4DB26DB}"/>
              </a:ext>
            </a:extLst>
          </p:cNvPr>
          <p:cNvSpPr/>
          <p:nvPr/>
        </p:nvSpPr>
        <p:spPr>
          <a:xfrm>
            <a:off x="7820907" y="1969477"/>
            <a:ext cx="3569677" cy="132556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52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DBB7-9386-5844-B5BB-71658F3D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377D-B3C4-A14D-BCB0-8C5A6145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nouns in domain description become entity (node) labels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Verbs usually represent object relationships. However, think about the nature of the verb (“Verbing”). </a:t>
            </a:r>
          </a:p>
          <a:p>
            <a:pPr marL="0" indent="0">
              <a:buNone/>
            </a:pPr>
            <a:r>
              <a:rPr lang="en-US" dirty="0"/>
              <a:t>	“Charlotte emailed  José” is a verb with an implicit object so it is 	actually “Charlotte sent an email to José”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(charlotte)-[:EMAILED]-&gt;(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(charlotte)-[:SENT]-&gt;(email)-[:TO]-&gt;(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55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DBB7-9386-5844-B5BB-71658F3D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377D-B3C4-A14D-BCB0-8C5A6145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Proper nouns are described through the properties of a labeled node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p:Person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{name: “Eric”})</a:t>
            </a:r>
            <a:r>
              <a:rPr lang="en-US" dirty="0"/>
              <a:t> instead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e:Eric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Figure out what types of questions you want to ask of the database to see if paths are obvious. 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Relationships describe how entities are related, try not to encode entities </a:t>
            </a:r>
            <a:r>
              <a:rPr lang="en-US">
                <a:cs typeface="Consolas" panose="020B0609020204030204" pitchFamily="49" charset="0"/>
              </a:rPr>
              <a:t>into relationships. </a:t>
            </a:r>
            <a:endParaRPr lang="en-US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280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DBB7-9386-5844-B5BB-71658F3D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377D-B3C4-A14D-BCB0-8C5A6145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Things -&gt; Entities -&gt; Nodes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Verbs -&gt; Relationships -&gt; Connections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Node properties represent the attributes of a particular thing. 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Relationship properties ”express the strength, weight, or quality of a relationship” along with relationship metadata</a:t>
            </a:r>
          </a:p>
        </p:txBody>
      </p:sp>
    </p:spTree>
    <p:extLst>
      <p:ext uri="{BB962C8B-B14F-4D97-AF65-F5344CB8AC3E}">
        <p14:creationId xmlns:p14="http://schemas.microsoft.com/office/powerpoint/2010/main" val="404167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9D8C-FB95-2446-9B74-B31F2FF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8132-5C0F-EE4C-9C74-36954E81B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Native graph storage</a:t>
            </a:r>
          </a:p>
          <a:p>
            <a:pPr marL="457200" lvl="1" indent="0">
              <a:buNone/>
            </a:pPr>
            <a:r>
              <a:rPr lang="en-US" dirty="0"/>
              <a:t>Underlying system stores data in graph structures on disk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Index-free adjacency</a:t>
            </a:r>
          </a:p>
          <a:p>
            <a:pPr marL="457200" lvl="1" indent="0">
              <a:buNone/>
            </a:pPr>
            <a:r>
              <a:rPr lang="en-US" dirty="0"/>
              <a:t>Traversing native graph storage allows for immediate linking between adjacent nodes, no intermediary management needed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Native graph processing</a:t>
            </a:r>
          </a:p>
          <a:p>
            <a:pPr marL="457200" lvl="1" indent="0">
              <a:buNone/>
            </a:pPr>
            <a:r>
              <a:rPr lang="en-US" dirty="0"/>
              <a:t>Graph databases that support index-free adjacency</a:t>
            </a:r>
          </a:p>
        </p:txBody>
      </p:sp>
    </p:spTree>
    <p:extLst>
      <p:ext uri="{BB962C8B-B14F-4D97-AF65-F5344CB8AC3E}">
        <p14:creationId xmlns:p14="http://schemas.microsoft.com/office/powerpoint/2010/main" val="20602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DC5F-C354-9146-B278-94B54BD5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241CB-7A15-414E-9852-73B8DF31D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model specific kinds of connected data</a:t>
            </a:r>
          </a:p>
          <a:p>
            <a:endParaRPr lang="en-US" dirty="0"/>
          </a:p>
          <a:p>
            <a:r>
              <a:rPr lang="en-US" dirty="0"/>
              <a:t>Very fast processing and computation on graph-like structures</a:t>
            </a:r>
          </a:p>
          <a:p>
            <a:endParaRPr lang="en-US" dirty="0"/>
          </a:p>
          <a:p>
            <a:r>
              <a:rPr lang="en-US" dirty="0"/>
              <a:t>Social network and semantic web data are used in many different industries so there is significant appeal</a:t>
            </a:r>
          </a:p>
          <a:p>
            <a:endParaRPr lang="en-US" dirty="0"/>
          </a:p>
          <a:p>
            <a:r>
              <a:rPr lang="en-US" dirty="0"/>
              <a:t>Graph processing in non-native environment requires significant work as naïve methods are generally intractable at medium-to-large scale</a:t>
            </a:r>
          </a:p>
        </p:txBody>
      </p:sp>
    </p:spTree>
    <p:extLst>
      <p:ext uri="{BB962C8B-B14F-4D97-AF65-F5344CB8AC3E}">
        <p14:creationId xmlns:p14="http://schemas.microsoft.com/office/powerpoint/2010/main" val="2492662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217F-8FB4-EC47-A24D-D12FBB48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B37A-00B0-4E4F-B80B-EB17A1CC2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B2408-A490-D44E-B7A9-F41B17AF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09" y="0"/>
            <a:ext cx="9829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05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D364-5224-0A4C-AFA8-E6CECB9D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82020-D022-CF4C-ADB9-D1150F10C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09600"/>
            <a:ext cx="504995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4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6362B2F-190C-9C4B-8A9B-F9F15F4757CE}" vid="{2DA22A45-C3A3-9C46-ACCB-45C41E67F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935</TotalTime>
  <Words>1587</Words>
  <Application>Microsoft Macintosh PowerPoint</Application>
  <PresentationFormat>Widescreen</PresentationFormat>
  <Paragraphs>240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Consolas</vt:lpstr>
      <vt:lpstr>Constantia</vt:lpstr>
      <vt:lpstr>Futura Medium</vt:lpstr>
      <vt:lpstr>Garamond</vt:lpstr>
      <vt:lpstr>Times New Roman</vt:lpstr>
      <vt:lpstr>Wingdings 2</vt:lpstr>
      <vt:lpstr>Office Theme</vt:lpstr>
      <vt:lpstr>Graph Databases</vt:lpstr>
      <vt:lpstr>Updates and Reminders</vt:lpstr>
      <vt:lpstr>Updates and Reminders</vt:lpstr>
      <vt:lpstr>Today’s Menu</vt:lpstr>
      <vt:lpstr>Graph Database</vt:lpstr>
      <vt:lpstr>Graph Database Terminology</vt:lpstr>
      <vt:lpstr>Why Graph Databases?</vt:lpstr>
      <vt:lpstr>PowerPoint Presentation</vt:lpstr>
      <vt:lpstr>PowerPoint Presentation</vt:lpstr>
      <vt:lpstr>PowerPoint Presentation</vt:lpstr>
      <vt:lpstr>Neo4j</vt:lpstr>
      <vt:lpstr>PowerPoint Presentation</vt:lpstr>
      <vt:lpstr>Neo4j</vt:lpstr>
      <vt:lpstr>Graph Modeling</vt:lpstr>
      <vt:lpstr>Cypher GQL</vt:lpstr>
      <vt:lpstr>Specification by Example</vt:lpstr>
      <vt:lpstr>Example Movie Graph</vt:lpstr>
      <vt:lpstr>PowerPoint Presentation</vt:lpstr>
      <vt:lpstr>match (n) return n</vt:lpstr>
      <vt:lpstr>match(p:Person) return p</vt:lpstr>
      <vt:lpstr>match(m:Movie) return m</vt:lpstr>
      <vt:lpstr>match(tom {name: “Tom Hanks”}) return tom</vt:lpstr>
      <vt:lpstr>match(tom {name: “Tom Hanks”}) return tom</vt:lpstr>
      <vt:lpstr>match(tom {name: “Tom Hanks”})--(m) return tom,m</vt:lpstr>
      <vt:lpstr>match(tom {name: “Tom Hanks”})-[:DIRECTED]-&gt;(m) return tom, m</vt:lpstr>
      <vt:lpstr>match(tom {name: “Tom Hanks”})-[:DIRECTED]-&gt;(m) return tom, m</vt:lpstr>
      <vt:lpstr>match(tom {name: “Tom Hanks”})-[:DIRECTED]-&gt;(m)&lt;-[:ACTED_IN]-(p:Person) return tom, m, p</vt:lpstr>
      <vt:lpstr>match(tom {name: “Tom Hanks”})-[:DIRECTED]-&gt;(m)&lt;-[:ACTED_IN]-(p:Person) return tom, m, p</vt:lpstr>
      <vt:lpstr>match(tom {name: “Tom Hanks”})</vt:lpstr>
      <vt:lpstr>-[:DIRECTED]-&gt;(m)&lt;-[:ACTED_IN]-(p:Person)</vt:lpstr>
      <vt:lpstr>-[:DIRECTED]-&gt;(m)&lt;-[:ACTED_IN]-(p:Person)</vt:lpstr>
      <vt:lpstr>match(tom {name: “Tom Hanks”})-[:DIRECTED]-&gt;()&lt;-[:ACTED_IN]-(p:Person) return tom, p</vt:lpstr>
      <vt:lpstr>match(tom {name: “Tom Hanks”})-[:DIRECTED]-&gt;()&lt;-[:ACTED_IN]-(p:Person) return tom, p</vt:lpstr>
      <vt:lpstr>match (p:Person) where p.born &lt; 1960 return p</vt:lpstr>
      <vt:lpstr>match (d:Person)-[r:ACTED_IN]-&gt;() return r</vt:lpstr>
      <vt:lpstr>match (d:Person)-[r:ACTED_IN]-&gt;() return r</vt:lpstr>
      <vt:lpstr>match (p:Person {name: “Hugo Weaving”})-[r:ACTED_IN]-&gt;(m:Movie) return p, r, m</vt:lpstr>
      <vt:lpstr>match (p:Person)-[r:ACTED_IN]-&gt;() return distinct r.roles</vt:lpstr>
      <vt:lpstr>match (p:Person) where p.born &lt; 1960 return count(p)</vt:lpstr>
      <vt:lpstr>CREATE</vt:lpstr>
      <vt:lpstr>CREATE CONSTRAINT / INDEX ON</vt:lpstr>
      <vt:lpstr>PowerPoint Presentation</vt:lpstr>
      <vt:lpstr>SET</vt:lpstr>
      <vt:lpstr>DELETE</vt:lpstr>
      <vt:lpstr>Graphs and Relational Tables</vt:lpstr>
      <vt:lpstr>Graphs and Relational Tables</vt:lpstr>
      <vt:lpstr>Graphs and Relational Tables</vt:lpstr>
      <vt:lpstr>Graphs and Relational Tables</vt:lpstr>
      <vt:lpstr>Graphs and Relational Tables</vt:lpstr>
      <vt:lpstr>Graphs and Relational Tables</vt:lpstr>
      <vt:lpstr>Graph Modeling Basics</vt:lpstr>
      <vt:lpstr>Graph Modeling Basics</vt:lpstr>
      <vt:lpstr>Graph Modeling Basics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Databases</dc:title>
  <dc:creator>Kaltman, Eric</dc:creator>
  <cp:lastModifiedBy>Kaltman, Eric</cp:lastModifiedBy>
  <cp:revision>100</cp:revision>
  <dcterms:created xsi:type="dcterms:W3CDTF">2020-04-21T22:49:48Z</dcterms:created>
  <dcterms:modified xsi:type="dcterms:W3CDTF">2021-04-16T19:03:30Z</dcterms:modified>
</cp:coreProperties>
</file>